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308" r:id="rId2"/>
    <p:sldId id="289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92" r:id="rId11"/>
    <p:sldId id="295" r:id="rId12"/>
    <p:sldId id="288" r:id="rId13"/>
    <p:sldId id="29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  <a:srgbClr val="FFFF66"/>
    <a:srgbClr val="FFFF00"/>
    <a:srgbClr val="FF00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89037"/>
            <a:ext cx="8839200" cy="4525963"/>
          </a:xfrm>
        </p:spPr>
        <p:txBody>
          <a:bodyPr/>
          <a:lstStyle/>
          <a:p>
            <a:r>
              <a:rPr lang="en-US" sz="2800" dirty="0" smtClean="0"/>
              <a:t> Copy and choose the correct completion for each.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	 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         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 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Clr>
                <a:srgbClr val="FFC000"/>
              </a:buClr>
              <a:buAutoNum type="arabicPeriod"/>
            </a:pPr>
            <a:endParaRPr lang="en-US" sz="28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l"/>
            <a:r>
              <a:rPr lang="en-US" sz="3400" dirty="0" err="1" smtClean="0">
                <a:solidFill>
                  <a:srgbClr val="FF0000"/>
                </a:solidFill>
              </a:rPr>
              <a:t>Proposito</a:t>
            </a:r>
            <a:r>
              <a:rPr lang="en-US" sz="3400" dirty="0" smtClean="0">
                <a:solidFill>
                  <a:srgbClr val="FF0000"/>
                </a:solidFill>
              </a:rPr>
              <a:t> 68b			  </a:t>
            </a:r>
            <a:r>
              <a:rPr lang="en-US" sz="3400" dirty="0" smtClean="0">
                <a:solidFill>
                  <a:srgbClr val="00B050"/>
                </a:solidFill>
              </a:rPr>
              <a:t>10/05/18</a:t>
            </a:r>
            <a:r>
              <a:rPr lang="en-US" sz="3400" dirty="0" smtClean="0">
                <a:solidFill>
                  <a:srgbClr val="FF0000"/>
                </a:solidFill>
              </a:rPr>
              <a:t/>
            </a:r>
            <a:br>
              <a:rPr lang="en-US" sz="3400" dirty="0" smtClean="0">
                <a:solidFill>
                  <a:srgbClr val="FF0000"/>
                </a:solidFill>
              </a:rPr>
            </a:br>
            <a:r>
              <a:rPr lang="en-US" sz="3400" dirty="0" err="1" smtClean="0">
                <a:solidFill>
                  <a:srgbClr val="FF0000"/>
                </a:solidFill>
              </a:rPr>
              <a:t>Actividad</a:t>
            </a:r>
            <a:r>
              <a:rPr lang="en-US" sz="3400" dirty="0" smtClean="0">
                <a:solidFill>
                  <a:srgbClr val="FF0000"/>
                </a:solidFill>
              </a:rPr>
              <a:t> </a:t>
            </a:r>
            <a:r>
              <a:rPr lang="en-US" sz="3400" dirty="0" err="1" smtClean="0">
                <a:solidFill>
                  <a:srgbClr val="FF0000"/>
                </a:solidFill>
              </a:rPr>
              <a:t>Incial</a:t>
            </a:r>
            <a:endParaRPr lang="en-US" sz="3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1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60438"/>
            <a:ext cx="9144000" cy="56689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dirty="0" smtClean="0"/>
              <a:t>Copia y completa: </a:t>
            </a:r>
            <a:endParaRPr lang="es-ES_tradnl" altLang="en-US" dirty="0"/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al</a:t>
            </a:r>
            <a:r>
              <a:rPr lang="es-ES_tradnl" altLang="en-US" dirty="0"/>
              <a:t>- </a:t>
            </a:r>
            <a:r>
              <a:rPr lang="es-ES_tradnl" altLang="en-US" dirty="0">
                <a:solidFill>
                  <a:srgbClr val="FF0000"/>
                </a:solidFill>
              </a:rPr>
              <a:t>a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las</a:t>
            </a:r>
            <a:r>
              <a:rPr lang="es-ES_tradnl" altLang="en-US" dirty="0"/>
              <a:t> – </a:t>
            </a:r>
            <a:r>
              <a:rPr lang="es-ES_tradnl" altLang="en-US" dirty="0">
                <a:solidFill>
                  <a:srgbClr val="FF0000"/>
                </a:solidFill>
              </a:rPr>
              <a:t>del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¿De dónde </a:t>
            </a:r>
            <a:r>
              <a:rPr lang="es-ES_tradnl" altLang="en-US" dirty="0" smtClean="0"/>
              <a:t>regresas </a:t>
            </a:r>
            <a:r>
              <a:rPr lang="es-ES_tradnl" altLang="en-US" sz="2000" i="1" dirty="0" smtClean="0"/>
              <a:t>*</a:t>
            </a:r>
            <a:r>
              <a:rPr lang="es-ES_tradnl" altLang="en-US" sz="2000" i="1" dirty="0" err="1" smtClean="0"/>
              <a:t>return</a:t>
            </a:r>
            <a:r>
              <a:rPr lang="es-ES_tradnl" altLang="en-US" sz="2000" i="1" dirty="0" smtClean="0"/>
              <a:t>*</a:t>
            </a:r>
            <a:r>
              <a:rPr lang="es-ES_tradnl" altLang="en-US" dirty="0" smtClean="0"/>
              <a:t>?</a:t>
            </a:r>
            <a:r>
              <a:rPr lang="es-ES_tradnl" altLang="en-US" dirty="0"/>
              <a:t/>
            </a:r>
            <a:br>
              <a:rPr lang="es-ES_tradnl" altLang="en-US" dirty="0"/>
            </a:br>
            <a:r>
              <a:rPr lang="es-ES_tradnl" altLang="en-US" dirty="0" smtClean="0"/>
              <a:t>Regreso</a:t>
            </a:r>
            <a:r>
              <a:rPr lang="es-ES_tradnl" altLang="en-US" dirty="0"/>
              <a:t>______ fiesta de la escuela.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/>
              <a:t>¿ A qué hora llamas_______ doctores?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	Los llamo mañana.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3. ¿De quién es la pluma?</a:t>
            </a:r>
            <a:br>
              <a:rPr lang="es-ES_tradnl" altLang="en-US" dirty="0"/>
            </a:br>
            <a:r>
              <a:rPr lang="es-ES_tradnl" altLang="en-US" dirty="0"/>
              <a:t>Es _______ profesor.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4. ¿A quién invitas a comer?</a:t>
            </a:r>
            <a:br>
              <a:rPr lang="es-ES_tradnl" altLang="en-US" dirty="0"/>
            </a:br>
            <a:r>
              <a:rPr lang="es-ES_tradnl" altLang="en-US" dirty="0"/>
              <a:t>Invito ________ hermana de Raquel.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5. </a:t>
            </a:r>
            <a:r>
              <a:rPr lang="en-US" altLang="en-US" dirty="0" err="1"/>
              <a:t>Llevamos</a:t>
            </a:r>
            <a:r>
              <a:rPr lang="en-US" altLang="en-US" dirty="0"/>
              <a:t> a las </a:t>
            </a:r>
            <a:r>
              <a:rPr lang="en-US" altLang="en-US" dirty="0" err="1"/>
              <a:t>muchachas</a:t>
            </a:r>
            <a:r>
              <a:rPr lang="en-US" altLang="en-US" dirty="0" smtClean="0"/>
              <a:t>____club</a:t>
            </a:r>
            <a:r>
              <a:rPr lang="en-US" altLang="en-US" i="1" dirty="0" smtClean="0"/>
              <a:t> </a:t>
            </a:r>
            <a:r>
              <a:rPr lang="en-US" altLang="en-US" sz="2000" i="1" dirty="0" smtClean="0"/>
              <a:t>(masculine</a:t>
            </a:r>
            <a:r>
              <a:rPr lang="en-US" altLang="en-US" sz="2000" dirty="0" smtClean="0"/>
              <a:t>)</a:t>
            </a:r>
            <a:r>
              <a:rPr lang="en-US" altLang="en-US" dirty="0" smtClean="0"/>
              <a:t>.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-2895600" y="41148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09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68b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__________ al </a:t>
            </a:r>
            <a:r>
              <a:rPr lang="en-US" dirty="0" err="1" smtClean="0"/>
              <a:t>concierto</a:t>
            </a:r>
            <a:r>
              <a:rPr lang="en-US" dirty="0" smtClean="0"/>
              <a:t>. (</a:t>
            </a:r>
            <a:r>
              <a:rPr lang="en-US" dirty="0" err="1" smtClean="0"/>
              <a:t>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¿__________ </a:t>
            </a:r>
            <a:r>
              <a:rPr lang="en-US" dirty="0" err="1" smtClean="0"/>
              <a:t>usted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universidad</a:t>
            </a:r>
            <a:r>
              <a:rPr lang="en-US" dirty="0" smtClean="0"/>
              <a:t>? (</a:t>
            </a:r>
            <a:r>
              <a:rPr lang="en-US" dirty="0" err="1" smtClean="0"/>
              <a:t>estar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profesora</a:t>
            </a:r>
            <a:r>
              <a:rPr lang="en-US" dirty="0" smtClean="0"/>
              <a:t> _____ </a:t>
            </a:r>
            <a:r>
              <a:rPr lang="en-US" dirty="0" err="1" smtClean="0"/>
              <a:t>mucha</a:t>
            </a:r>
            <a:r>
              <a:rPr lang="en-US" dirty="0" smtClean="0"/>
              <a:t> </a:t>
            </a:r>
            <a:r>
              <a:rPr lang="en-US" dirty="0" err="1" smtClean="0"/>
              <a:t>tarea</a:t>
            </a:r>
            <a:r>
              <a:rPr lang="en-US" dirty="0" smtClean="0"/>
              <a:t>. (</a:t>
            </a:r>
            <a:r>
              <a:rPr lang="en-US" dirty="0" err="1" smtClean="0"/>
              <a:t>dar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_________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escuela</a:t>
            </a:r>
            <a:r>
              <a:rPr lang="en-US" dirty="0" smtClean="0"/>
              <a:t> (</a:t>
            </a:r>
            <a:r>
              <a:rPr lang="en-US" dirty="0" err="1" smtClean="0"/>
              <a:t>estar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¡</a:t>
            </a:r>
            <a:r>
              <a:rPr lang="en-US" dirty="0" err="1" smtClean="0"/>
              <a:t>Tú</a:t>
            </a:r>
            <a:r>
              <a:rPr lang="en-US" dirty="0" smtClean="0"/>
              <a:t> ________ a </a:t>
            </a:r>
            <a:r>
              <a:rPr lang="en-US" dirty="0" err="1" smtClean="0"/>
              <a:t>estudiar</a:t>
            </a:r>
            <a:r>
              <a:rPr lang="en-US" dirty="0" smtClean="0"/>
              <a:t> mucho! (</a:t>
            </a:r>
            <a:r>
              <a:rPr lang="en-US" dirty="0" err="1" smtClean="0"/>
              <a:t>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_______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examen</a:t>
            </a:r>
            <a:r>
              <a:rPr lang="en-US" dirty="0" smtClean="0"/>
              <a:t> a la </a:t>
            </a:r>
            <a:r>
              <a:rPr lang="en-US" dirty="0" err="1" smtClean="0"/>
              <a:t>profesora</a:t>
            </a:r>
            <a:r>
              <a:rPr lang="en-US" dirty="0" smtClean="0"/>
              <a:t>. (</a:t>
            </a:r>
            <a:r>
              <a:rPr lang="en-US" dirty="0" err="1" smtClean="0"/>
              <a:t>dar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53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QUIZ 4/5: CAPITULO 3 </a:t>
            </a:r>
            <a:r>
              <a:rPr lang="en-US" smtClean="0"/>
              <a:t>on </a:t>
            </a:r>
            <a:r>
              <a:rPr lang="en-US" smtClean="0"/>
              <a:t>TUESDAY, MAY 22!!!</a:t>
            </a:r>
            <a:endParaRPr lang="en-US" dirty="0" smtClean="0"/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VERBOS: </a:t>
            </a:r>
            <a:r>
              <a:rPr lang="en-US" dirty="0" err="1" smtClean="0"/>
              <a:t>Ir</a:t>
            </a:r>
            <a:r>
              <a:rPr lang="en-US" dirty="0" smtClean="0"/>
              <a:t>, Dar,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2"/>
            <a:r>
              <a:rPr lang="en-US" dirty="0" smtClean="0"/>
              <a:t>“a” + </a:t>
            </a:r>
            <a:r>
              <a:rPr lang="en-US" i="1" dirty="0" err="1" smtClean="0"/>
              <a:t>definate</a:t>
            </a:r>
            <a:r>
              <a:rPr lang="en-US" i="1" dirty="0" smtClean="0"/>
              <a:t>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</a:p>
          <a:p>
            <a:pPr lvl="2"/>
            <a:r>
              <a:rPr lang="en-US" dirty="0" smtClean="0"/>
              <a:t>PERSONAL “a”- </a:t>
            </a:r>
            <a:r>
              <a:rPr lang="en-US" i="1" dirty="0" smtClean="0"/>
              <a:t>when the action of a verb occurs to a PERSON you USE  a PERSONAL “a”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1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u="sng" dirty="0" smtClean="0"/>
              <a:t>¿</a:t>
            </a:r>
            <a:r>
              <a:rPr lang="en-US" u="sng" dirty="0" err="1" smtClean="0"/>
              <a:t>Adónde</a:t>
            </a:r>
            <a:r>
              <a:rPr lang="en-US" u="sng" dirty="0" smtClean="0"/>
              <a:t> van </a:t>
            </a:r>
            <a:r>
              <a:rPr lang="en-US" u="sng" dirty="0" err="1" smtClean="0"/>
              <a:t>ustedes</a:t>
            </a:r>
            <a:r>
              <a:rPr lang="en-US" u="sng" dirty="0" smtClean="0"/>
              <a:t>? </a:t>
            </a:r>
            <a:r>
              <a:rPr lang="en-US" dirty="0" smtClean="0"/>
              <a:t>COPIA y complete according to the model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colegio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Vamos</a:t>
            </a:r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al 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colegio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gimnacio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parque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garaje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escuela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casa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biblioteca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255788" y="3043535"/>
            <a:ext cx="29536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Vamos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al </a:t>
            </a:r>
            <a:r>
              <a:rPr lang="en-US" altLang="en-US" sz="2400" b="1" dirty="0" err="1" smtClean="0">
                <a:solidFill>
                  <a:srgbClr val="000099"/>
                </a:solidFill>
              </a:rPr>
              <a:t>gimnacio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971800" y="3576935"/>
            <a:ext cx="26298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Vamos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al </a:t>
            </a:r>
            <a:r>
              <a:rPr lang="en-US" altLang="en-US" sz="2400" b="1" dirty="0" err="1" smtClean="0">
                <a:solidFill>
                  <a:srgbClr val="000099"/>
                </a:solidFill>
              </a:rPr>
              <a:t>parque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971800" y="4186535"/>
            <a:ext cx="25112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Vamos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al </a:t>
            </a:r>
            <a:r>
              <a:rPr lang="en-US" altLang="en-US" sz="2400" b="1" dirty="0" err="1" smtClean="0">
                <a:solidFill>
                  <a:srgbClr val="000099"/>
                </a:solidFill>
              </a:rPr>
              <a:t>garaje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276600" y="4796135"/>
            <a:ext cx="29905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Vamos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a la </a:t>
            </a:r>
            <a:r>
              <a:rPr lang="en-US" altLang="en-US" sz="2400" b="1" dirty="0" err="1" smtClean="0">
                <a:solidFill>
                  <a:srgbClr val="000099"/>
                </a:solidFill>
              </a:rPr>
              <a:t>escuela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95600" y="5405735"/>
            <a:ext cx="25465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Vamos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a la casa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408188" y="5939135"/>
            <a:ext cx="32951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smtClean="0">
                <a:solidFill>
                  <a:srgbClr val="000099"/>
                </a:solidFill>
              </a:rPr>
              <a:t>Vamos 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a la </a:t>
            </a:r>
            <a:r>
              <a:rPr lang="en-US" altLang="en-US" sz="2400" b="1" dirty="0" err="1" smtClean="0">
                <a:solidFill>
                  <a:srgbClr val="000099"/>
                </a:solidFill>
              </a:rPr>
              <a:t>biblioteca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97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I- </a:t>
            </a:r>
            <a:r>
              <a:rPr lang="es-ES_tradnl" dirty="0" smtClean="0"/>
              <a:t>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to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colegio)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7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6477000"/>
          </a:xfrm>
        </p:spPr>
        <p:txBody>
          <a:bodyPr/>
          <a:lstStyle/>
          <a:p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is ALWAYS contracted. 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hermano de Raúl?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 </a:t>
            </a:r>
            <a:r>
              <a:rPr lang="en-US" altLang="en-US"/>
              <a:t>hermano de Raúl? </a:t>
            </a:r>
          </a:p>
          <a:p>
            <a:endParaRPr lang="en-US" altLang="en-US"/>
          </a:p>
          <a:p>
            <a:r>
              <a:rPr lang="en-US" altLang="en-US"/>
              <a:t>  </a:t>
            </a:r>
            <a:r>
              <a:rPr lang="en-US" altLang="en-US">
                <a:solidFill>
                  <a:srgbClr val="FF0000"/>
                </a:solidFill>
              </a:rPr>
              <a:t>De  </a:t>
            </a:r>
            <a:r>
              <a:rPr lang="en-US" altLang="en-US"/>
              <a:t>+ </a:t>
            </a:r>
            <a:r>
              <a:rPr lang="en-US" altLang="en-US">
                <a:solidFill>
                  <a:srgbClr val="008000"/>
                </a:solidFill>
              </a:rPr>
              <a:t>el </a:t>
            </a:r>
            <a:r>
              <a:rPr lang="en-US" altLang="en-US"/>
              <a:t>is ALWAYS contracted.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profesor?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  <a:r>
              <a:rPr lang="en-US" altLang="en-US"/>
              <a:t> profesor? 	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1260671">
            <a:off x="2613025" y="1524000"/>
            <a:ext cx="29495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588125" y="2819400"/>
            <a:ext cx="25558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-1260671">
            <a:off x="2438400" y="5106988"/>
            <a:ext cx="29495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943600" y="6173788"/>
            <a:ext cx="25558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cafetería ahora.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96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To/ toward the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81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gimnasio.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4114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/toward the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403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la pluma _______ profesor.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88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 toward the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58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el carro _______ director.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8610600" cy="1136650"/>
          </a:xfrm>
        </p:spPr>
        <p:txBody>
          <a:bodyPr/>
          <a:lstStyle/>
          <a:p>
            <a:r>
              <a:rPr lang="es-ES_tradnl" altLang="en-US" sz="4000"/>
              <a:t>El pantalón _______ alumno es azul.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9067800" cy="1136650"/>
          </a:xfrm>
        </p:spPr>
        <p:txBody>
          <a:bodyPr/>
          <a:lstStyle/>
          <a:p>
            <a:r>
              <a:rPr lang="es-ES_tradnl" altLang="en-US" sz="4000"/>
              <a:t>Yo busco _______ Profesora Gómez.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11675</TotalTime>
  <Words>376</Words>
  <Application>Microsoft Office PowerPoint</Application>
  <PresentationFormat>On-screen Show (4:3)</PresentationFormat>
  <Paragraphs>113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Proposito 68b     10/05/18 Actividad Incial</vt:lpstr>
      <vt:lpstr>Practica</vt:lpstr>
      <vt:lpstr>PowerPoint Presentation</vt:lpstr>
      <vt:lpstr>Yo voy _______ cafetería ahora.</vt:lpstr>
      <vt:lpstr>Yo voy _______ gimnasio.</vt:lpstr>
      <vt:lpstr>Es la pluma _______ profesor.</vt:lpstr>
      <vt:lpstr>Es el carro _______ director.</vt:lpstr>
      <vt:lpstr>El pantalón _______ alumno es azul.</vt:lpstr>
      <vt:lpstr>Yo busco _______ Profesora Gómez.</vt:lpstr>
      <vt:lpstr>Practica</vt:lpstr>
      <vt:lpstr>Tarea 68b</vt:lpstr>
      <vt:lpstr>Tarea # 68b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69</cp:revision>
  <cp:lastPrinted>2016-05-31T14:55:04Z</cp:lastPrinted>
  <dcterms:created xsi:type="dcterms:W3CDTF">2011-11-18T04:27:42Z</dcterms:created>
  <dcterms:modified xsi:type="dcterms:W3CDTF">2018-05-10T21:28:29Z</dcterms:modified>
</cp:coreProperties>
</file>